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19"/>
  </p:notesMasterIdLst>
  <p:sldIdLst>
    <p:sldId id="256" r:id="rId5"/>
    <p:sldId id="257" r:id="rId6"/>
    <p:sldId id="273" r:id="rId7"/>
    <p:sldId id="274" r:id="rId8"/>
    <p:sldId id="275" r:id="rId9"/>
    <p:sldId id="276" r:id="rId10"/>
    <p:sldId id="277" r:id="rId11"/>
    <p:sldId id="272" r:id="rId12"/>
    <p:sldId id="279" r:id="rId13"/>
    <p:sldId id="280" r:id="rId14"/>
    <p:sldId id="281" r:id="rId15"/>
    <p:sldId id="282" r:id="rId16"/>
    <p:sldId id="283" r:id="rId17"/>
    <p:sldId id="284" r:id="rId18"/>
  </p:sldIdLst>
  <p:sldSz cx="9144000" cy="5143500" type="screen16x9"/>
  <p:notesSz cx="6858000" cy="9144000"/>
  <p:embeddedFontLst>
    <p:embeddedFont>
      <p:font typeface="Franklin Gothic" panose="020B0604020202020204" charset="0"/>
      <p:regular r:id="rId20"/>
      <p:bold r:id="rId21"/>
      <p:italic r:id="rId22"/>
      <p:boldItalic r:id="rId23"/>
    </p:embeddedFont>
    <p:embeddedFont>
      <p:font typeface="Franklin Gothic Book" panose="020B0503020102020204" pitchFamily="34" charset="0"/>
      <p:regular r:id="rId24"/>
      <p: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611411-1A76-504D-8E2C-2B3EAFB9EBBB}" v="3" dt="2022-08-21T15:54:53.4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2"/>
    <p:restoredTop sz="94694"/>
  </p:normalViewPr>
  <p:slideViewPr>
    <p:cSldViewPr snapToGrid="0">
      <p:cViewPr varScale="1">
        <p:scale>
          <a:sx n="205" d="100"/>
          <a:sy n="205" d="100"/>
        </p:scale>
        <p:origin x="198" y="24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45ce8f04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1345ce8f04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201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354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680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855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456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358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132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071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453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154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548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562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24701" y="1130675"/>
            <a:ext cx="7494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Franklin Gothic"/>
              <a:buNone/>
              <a:defRPr sz="52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574100" y="3276975"/>
            <a:ext cx="59958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574100" y="3774700"/>
            <a:ext cx="59958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800"/>
              <a:buChar char="●"/>
              <a:defRPr>
                <a:solidFill>
                  <a:srgbClr val="232D4B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●"/>
              <a:defRPr>
                <a:solidFill>
                  <a:srgbClr val="232D4B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●"/>
              <a:defRPr>
                <a:solidFill>
                  <a:srgbClr val="232D4B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 Slid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/>
          <p:nvPr/>
        </p:nvSpPr>
        <p:spPr>
          <a:xfrm>
            <a:off x="7006425" y="2959650"/>
            <a:ext cx="170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7006425" y="2959650"/>
            <a:ext cx="170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490250" y="1984225"/>
            <a:ext cx="6225300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490250" y="1188975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490250" y="1984225"/>
            <a:ext cx="6225300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ubTitle" idx="1"/>
          </p:nvPr>
        </p:nvSpPr>
        <p:spPr>
          <a:xfrm>
            <a:off x="490250" y="1188975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32D4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ranklin Gothic"/>
              <a:buNone/>
              <a:defRPr sz="2800" b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anklin Gothic"/>
              <a:buChar char="●"/>
              <a:defRPr sz="18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●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●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jp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686375" y="2229725"/>
            <a:ext cx="77733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rgbClr val="1A2835"/>
                </a:solidFill>
              </a:rPr>
              <a:t>DS 2003: Communicating with Data</a:t>
            </a:r>
            <a:endParaRPr sz="4000" dirty="0">
              <a:solidFill>
                <a:srgbClr val="1A2835"/>
              </a:solidFill>
            </a:endParaRPr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4294967295"/>
          </p:nvPr>
        </p:nvSpPr>
        <p:spPr>
          <a:xfrm>
            <a:off x="686375" y="4341225"/>
            <a:ext cx="59958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rgbClr val="1A2835"/>
                </a:solidFill>
              </a:rPr>
              <a:t>Fall 2022</a:t>
            </a:r>
            <a:endParaRPr sz="1600" dirty="0">
              <a:solidFill>
                <a:srgbClr val="1A2835"/>
              </a:solidFill>
            </a:endParaRPr>
          </a:p>
        </p:txBody>
      </p:sp>
      <p:sp>
        <p:nvSpPr>
          <p:cNvPr id="57" name="Google Shape;57;p14"/>
          <p:cNvSpPr/>
          <p:nvPr/>
        </p:nvSpPr>
        <p:spPr>
          <a:xfrm rot="10800000" flipH="1">
            <a:off x="802250" y="31991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200" y="455500"/>
            <a:ext cx="2191826" cy="16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10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1278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Base R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20538" y="85697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5350" y="725062"/>
            <a:ext cx="7197388" cy="120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Default plotting functions like </a:t>
            </a: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sz="1600" b="0" dirty="0">
                <a:solidFill>
                  <a:srgbClr val="1A2835"/>
                </a:solidFill>
              </a:rPr>
              <a:t>and </a:t>
            </a: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hist()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  <a:latin typeface="Franklin Gothic Book" panose="020B0503020102020204" pitchFamily="34" charset="0"/>
                <a:cs typeface="Courier New" panose="02070309020205020404" pitchFamily="49" charset="0"/>
              </a:rPr>
              <a:t>Scatterplot: engine displacement by highway miles per gallon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3E9486C-2D66-8296-BBB2-0E26767A8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104" y="1927472"/>
            <a:ext cx="5859880" cy="321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59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11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1278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ggplot2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20538" y="85697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5350" y="725062"/>
            <a:ext cx="7197388" cy="120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Ggplot2 is a system for declaratively creating graphics base on The Grammar of Graphics</a:t>
            </a:r>
            <a:endParaRPr lang="en-US" sz="1600" b="0" dirty="0">
              <a:solidFill>
                <a:srgbClr val="1A283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81FA129-0869-863F-BFE3-6AC82BFFD661}"/>
              </a:ext>
            </a:extLst>
          </p:cNvPr>
          <p:cNvSpPr/>
          <p:nvPr/>
        </p:nvSpPr>
        <p:spPr>
          <a:xfrm>
            <a:off x="1727200" y="2997938"/>
            <a:ext cx="1906388" cy="18049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BBCE067-235B-2067-3467-6B719490F551}"/>
              </a:ext>
            </a:extLst>
          </p:cNvPr>
          <p:cNvSpPr/>
          <p:nvPr/>
        </p:nvSpPr>
        <p:spPr>
          <a:xfrm rot="5400000">
            <a:off x="3853324" y="2429973"/>
            <a:ext cx="548676" cy="18049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C465E1C-4F9C-541B-8824-383C78C1A3AB}"/>
              </a:ext>
            </a:extLst>
          </p:cNvPr>
          <p:cNvSpPr/>
          <p:nvPr/>
        </p:nvSpPr>
        <p:spPr>
          <a:xfrm rot="16200000">
            <a:off x="3711087" y="3665300"/>
            <a:ext cx="833150" cy="18049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22DB624-D913-9494-8348-D63BD9560802}"/>
              </a:ext>
            </a:extLst>
          </p:cNvPr>
          <p:cNvSpPr/>
          <p:nvPr/>
        </p:nvSpPr>
        <p:spPr>
          <a:xfrm rot="19364033">
            <a:off x="2897995" y="3503557"/>
            <a:ext cx="817128" cy="18049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76DCE0A-1270-5F63-2513-8CC31528AC7A}"/>
              </a:ext>
            </a:extLst>
          </p:cNvPr>
          <p:cNvSpPr/>
          <p:nvPr/>
        </p:nvSpPr>
        <p:spPr>
          <a:xfrm rot="2285253">
            <a:off x="2897994" y="2465708"/>
            <a:ext cx="817128" cy="18049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00F0806-5654-795F-D3EA-814961E61566}"/>
              </a:ext>
            </a:extLst>
          </p:cNvPr>
          <p:cNvSpPr/>
          <p:nvPr/>
        </p:nvSpPr>
        <p:spPr>
          <a:xfrm rot="13429068">
            <a:off x="4634486" y="3568430"/>
            <a:ext cx="817128" cy="18049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ACE640-D88C-64E0-F4CF-052A68D44CB2}"/>
              </a:ext>
            </a:extLst>
          </p:cNvPr>
          <p:cNvSpPr/>
          <p:nvPr/>
        </p:nvSpPr>
        <p:spPr>
          <a:xfrm>
            <a:off x="820538" y="2805611"/>
            <a:ext cx="906662" cy="565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7C2D63-F855-C93F-0A8B-740BA7CA16BD}"/>
              </a:ext>
            </a:extLst>
          </p:cNvPr>
          <p:cNvSpPr/>
          <p:nvPr/>
        </p:nvSpPr>
        <p:spPr>
          <a:xfrm>
            <a:off x="6033888" y="2805611"/>
            <a:ext cx="1116212" cy="565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Plot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7A62FB-9B71-20BF-5A16-C90D9CC7A108}"/>
              </a:ext>
            </a:extLst>
          </p:cNvPr>
          <p:cNvSpPr/>
          <p:nvPr/>
        </p:nvSpPr>
        <p:spPr>
          <a:xfrm>
            <a:off x="2051911" y="3742236"/>
            <a:ext cx="1047588" cy="5190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Geometry Objects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0B6A2E-A9A2-0BEA-3F0C-3476AA838DDB}"/>
              </a:ext>
            </a:extLst>
          </p:cNvPr>
          <p:cNvSpPr/>
          <p:nvPr/>
        </p:nvSpPr>
        <p:spPr>
          <a:xfrm>
            <a:off x="1852128" y="1798480"/>
            <a:ext cx="1221681" cy="565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Aesthetic Mappings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FD093-B4CD-A448-4B0B-7692ABD71E01}"/>
              </a:ext>
            </a:extLst>
          </p:cNvPr>
          <p:cNvSpPr/>
          <p:nvPr/>
        </p:nvSpPr>
        <p:spPr>
          <a:xfrm>
            <a:off x="3511180" y="4045270"/>
            <a:ext cx="1174588" cy="565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4CC543-46BE-CA84-9556-7545F352AB10}"/>
              </a:ext>
            </a:extLst>
          </p:cNvPr>
          <p:cNvSpPr/>
          <p:nvPr/>
        </p:nvSpPr>
        <p:spPr>
          <a:xfrm>
            <a:off x="5166890" y="3762695"/>
            <a:ext cx="1174588" cy="565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Annotations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1A5A55-4D01-473D-A6A0-4F1689D8B28A}"/>
              </a:ext>
            </a:extLst>
          </p:cNvPr>
          <p:cNvSpPr/>
          <p:nvPr/>
        </p:nvSpPr>
        <p:spPr>
          <a:xfrm>
            <a:off x="3540368" y="1690220"/>
            <a:ext cx="1174588" cy="565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Visual Themes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1DDE648-F2E2-87D3-C874-A7E7C3A29D62}"/>
              </a:ext>
            </a:extLst>
          </p:cNvPr>
          <p:cNvSpPr/>
          <p:nvPr/>
        </p:nvSpPr>
        <p:spPr>
          <a:xfrm>
            <a:off x="4737302" y="2997938"/>
            <a:ext cx="1291458" cy="18049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9CB6A6-069F-F7A4-822E-36F34AB2D98A}"/>
              </a:ext>
            </a:extLst>
          </p:cNvPr>
          <p:cNvSpPr/>
          <p:nvPr/>
        </p:nvSpPr>
        <p:spPr>
          <a:xfrm>
            <a:off x="3626706" y="2805611"/>
            <a:ext cx="1116212" cy="565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ggplot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689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12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1278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ggplot2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20538" y="85697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1DF1DAED-EEF5-9B2B-7EFC-E96E4D613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755" y="1122488"/>
            <a:ext cx="6377664" cy="363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7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13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1278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 err="1">
                <a:solidFill>
                  <a:srgbClr val="1A2835"/>
                </a:solidFill>
              </a:rPr>
              <a:t>plotly</a:t>
            </a:r>
            <a:endParaRPr lang="en-US" sz="3220" dirty="0">
              <a:solidFill>
                <a:srgbClr val="1A2835"/>
              </a:solidFill>
            </a:endParaRP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20538" y="85697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5350" y="725062"/>
            <a:ext cx="7197388" cy="120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 err="1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plotly</a:t>
            </a:r>
            <a:r>
              <a:rPr lang="en-US" sz="1600" b="0" dirty="0">
                <a:solidFill>
                  <a:srgbClr val="1A2835"/>
                </a:solidFill>
              </a:rPr>
              <a:t> is an </a:t>
            </a: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1600" b="0" dirty="0">
                <a:solidFill>
                  <a:srgbClr val="1A2835"/>
                </a:solidFill>
              </a:rPr>
              <a:t> package for creating interactive web-based graphs</a:t>
            </a:r>
            <a:endParaRPr lang="en-US" sz="1600" b="0" dirty="0">
              <a:solidFill>
                <a:srgbClr val="1A283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809662-15F0-CE64-8662-2C52E7E29C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00" t="43210" r="52639" b="12314"/>
          <a:stretch/>
        </p:blipFill>
        <p:spPr>
          <a:xfrm>
            <a:off x="2070100" y="1606550"/>
            <a:ext cx="4146550" cy="305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23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14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1278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Shiny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20538" y="85697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5350" y="1137984"/>
            <a:ext cx="7197388" cy="178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Shiny</a:t>
            </a:r>
            <a:r>
              <a:rPr lang="en-US" sz="1600" b="0" dirty="0">
                <a:solidFill>
                  <a:srgbClr val="1A2835"/>
                </a:solidFill>
                <a:latin typeface="Franklin Gothic Book" panose="020B0503020102020204" pitchFamily="34" charset="0"/>
                <a:cs typeface="Courier New" panose="02070309020205020404" pitchFamily="49" charset="0"/>
              </a:rPr>
              <a:t> is an </a:t>
            </a: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1600" b="0" dirty="0">
                <a:solidFill>
                  <a:srgbClr val="1A2835"/>
                </a:solidFill>
                <a:latin typeface="Franklin Gothic Book" panose="020B0503020102020204" pitchFamily="34" charset="0"/>
                <a:cs typeface="Courier New" panose="02070309020205020404" pitchFamily="49" charset="0"/>
              </a:rPr>
              <a:t> package that makes it easy to build interactive web applications straight from </a:t>
            </a: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sz="1600" b="0" dirty="0">
              <a:solidFill>
                <a:srgbClr val="1A2835"/>
              </a:solidFill>
              <a:latin typeface="Franklin Gothic Book" panose="020B0503020102020204" pitchFamily="34" charset="0"/>
              <a:cs typeface="Courier New" panose="02070309020205020404" pitchFamily="49" charset="0"/>
            </a:endParaRP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  <a:latin typeface="Franklin Gothic Book" panose="020B0503020102020204" pitchFamily="34" charset="0"/>
                <a:cs typeface="Courier New" panose="02070309020205020404" pitchFamily="49" charset="0"/>
              </a:rPr>
              <a:t>Example:  </a:t>
            </a:r>
            <a:r>
              <a:rPr lang="en-US" sz="1600" b="0" dirty="0"/>
              <a:t>https://</a:t>
            </a:r>
            <a:r>
              <a:rPr lang="en-US" sz="1600" b="0" dirty="0" err="1"/>
              <a:t>youmi.shinyapps.io</a:t>
            </a:r>
            <a:r>
              <a:rPr lang="en-US" sz="1600" b="0" dirty="0"/>
              <a:t>/</a:t>
            </a:r>
            <a:r>
              <a:rPr lang="en-US" sz="1600" b="0" dirty="0" err="1"/>
              <a:t>curobustml</a:t>
            </a:r>
            <a:r>
              <a:rPr lang="en-US" sz="1600" b="0" dirty="0"/>
              <a:t>/ 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/>
              <a:t>Examples: https://</a:t>
            </a:r>
            <a:r>
              <a:rPr lang="en-US" sz="1600" b="0" dirty="0" err="1"/>
              <a:t>shiny.rstudio.com</a:t>
            </a:r>
            <a:r>
              <a:rPr lang="en-US" sz="1600" b="0" dirty="0"/>
              <a:t>/gallery/</a:t>
            </a:r>
          </a:p>
        </p:txBody>
      </p:sp>
    </p:spTree>
    <p:extLst>
      <p:ext uri="{BB962C8B-B14F-4D97-AF65-F5344CB8AC3E}">
        <p14:creationId xmlns:p14="http://schemas.microsoft.com/office/powerpoint/2010/main" val="2859977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About the Instructor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06;p19">
            <a:extLst>
              <a:ext uri="{FF2B5EF4-FFF2-40B4-BE49-F238E27FC236}">
                <a16:creationId xmlns:a16="http://schemas.microsoft.com/office/drawing/2014/main" id="{E14782A1-17CD-1568-7040-13E4215F1B0A}"/>
              </a:ext>
            </a:extLst>
          </p:cNvPr>
          <p:cNvSpPr txBox="1">
            <a:spLocks/>
          </p:cNvSpPr>
          <p:nvPr/>
        </p:nvSpPr>
        <p:spPr>
          <a:xfrm>
            <a:off x="402397" y="1356913"/>
            <a:ext cx="4823880" cy="257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100330">
              <a:lnSpc>
                <a:spcPct val="150000"/>
              </a:lnSpc>
              <a:buClr>
                <a:srgbClr val="E57200"/>
              </a:buClr>
              <a:buSzPts val="2020"/>
            </a:pPr>
            <a:r>
              <a:rPr lang="en-US" sz="2020" b="0" dirty="0">
                <a:solidFill>
                  <a:srgbClr val="1A2835"/>
                </a:solidFill>
              </a:rPr>
              <a:t>Bruce Corliss </a:t>
            </a:r>
            <a:r>
              <a:rPr lang="en-US" sz="1200" b="0" dirty="0">
                <a:solidFill>
                  <a:srgbClr val="1A2835"/>
                </a:solidFill>
              </a:rPr>
              <a:t>(he/him/his)</a:t>
            </a:r>
          </a:p>
          <a:p>
            <a:pPr marL="457200" lvl="1" indent="-356870">
              <a:lnSpc>
                <a:spcPct val="150000"/>
              </a:lnSpc>
              <a:buClr>
                <a:srgbClr val="E57200"/>
              </a:buClr>
              <a:buSzPct val="6000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PhD in Biomedical Engineering at UVA</a:t>
            </a:r>
          </a:p>
          <a:p>
            <a:pPr marL="457200" lvl="1" indent="-356870">
              <a:lnSpc>
                <a:spcPct val="150000"/>
              </a:lnSpc>
              <a:buClr>
                <a:srgbClr val="E57200"/>
              </a:buClr>
              <a:buSzPct val="6000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Research is focused on scientific method (p-value alternative)</a:t>
            </a:r>
          </a:p>
          <a:p>
            <a:pPr marL="457200" lvl="1" indent="-356870">
              <a:lnSpc>
                <a:spcPct val="150000"/>
              </a:lnSpc>
              <a:buClr>
                <a:srgbClr val="E57200"/>
              </a:buClr>
              <a:buSzPct val="6000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Favorite hobby: rock climbing! </a:t>
            </a:r>
          </a:p>
        </p:txBody>
      </p:sp>
      <p:pic>
        <p:nvPicPr>
          <p:cNvPr id="7" name="Picture 6" descr="A picture containing person, outdoor, nature, cave&#10;&#10;Description automatically generated">
            <a:extLst>
              <a:ext uri="{FF2B5EF4-FFF2-40B4-BE49-F238E27FC236}">
                <a16:creationId xmlns:a16="http://schemas.microsoft.com/office/drawing/2014/main" id="{20402788-3657-00B2-5476-5F7C224D4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164" y="579786"/>
            <a:ext cx="3689076" cy="36890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3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About the TA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5" y="1556250"/>
            <a:ext cx="5212200" cy="2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Shan Xu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PhD Candidate, Department of Systems and Information Engineering 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Favorite hobby?</a:t>
            </a:r>
          </a:p>
        </p:txBody>
      </p:sp>
    </p:spTree>
    <p:extLst>
      <p:ext uri="{BB962C8B-B14F-4D97-AF65-F5344CB8AC3E}">
        <p14:creationId xmlns:p14="http://schemas.microsoft.com/office/powerpoint/2010/main" val="2960174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4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Introduce Yourself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5" y="1556250"/>
            <a:ext cx="5212200" cy="2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Major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Year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Favorite hobby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endParaRPr lang="en-US" sz="2020" b="0" dirty="0">
              <a:solidFill>
                <a:srgbClr val="1A28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667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5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Pre-class Survey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5" y="1556250"/>
            <a:ext cx="5212200" cy="2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Please complete by next class!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endParaRPr lang="en-US" sz="2020" b="0" dirty="0">
              <a:solidFill>
                <a:srgbClr val="1A28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298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6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Course Structure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5" y="1556250"/>
            <a:ext cx="5212200" cy="2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Syllabus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Grading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Expectations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endParaRPr lang="en-US" sz="2020" b="0" dirty="0">
              <a:solidFill>
                <a:srgbClr val="1A28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768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7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R/R Studio Install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4" y="1556250"/>
            <a:ext cx="6290497" cy="2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2020" b="0" dirty="0">
                <a:solidFill>
                  <a:srgbClr val="1A2835"/>
                </a:solidFill>
              </a:rPr>
              <a:t>Detailed instructions were sent out last week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endParaRPr lang="en-US" sz="2020" b="0" dirty="0">
              <a:solidFill>
                <a:srgbClr val="1A28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896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686375" y="2248500"/>
            <a:ext cx="7773300" cy="4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 dirty="0">
                <a:solidFill>
                  <a:srgbClr val="1A2835"/>
                </a:solidFill>
              </a:rPr>
              <a:t>Specific R Packages We Will Cover</a:t>
            </a:r>
            <a:endParaRPr sz="2020" dirty="0">
              <a:solidFill>
                <a:srgbClr val="1A2835"/>
              </a:solidFill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2392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9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1278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Example Data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20538" y="85697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5350" y="916261"/>
            <a:ext cx="6290497" cy="181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mpg data from ggplot2 package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This dataset contains fuel economy data from 1999 to 2008 for 38 popular models of cars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Data from with 234 rows and 11 variables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For more info about mpg data, use ?mpg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B27D7F7-74AD-9DA5-B3E9-71DB3D7FE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262" y="2728890"/>
            <a:ext cx="6621476" cy="23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65568"/>
      </p:ext>
    </p:extLst>
  </p:cSld>
  <p:clrMapOvr>
    <a:masterClrMapping/>
  </p:clrMapOvr>
</p:sld>
</file>

<file path=ppt/theme/theme1.xml><?xml version="1.0" encoding="utf-8"?>
<a:theme xmlns:a="http://schemas.openxmlformats.org/drawingml/2006/main" name="SDS UVA Slide Dec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7525B72C34C84EA90022EE591DCF03" ma:contentTypeVersion="16" ma:contentTypeDescription="Create a new document." ma:contentTypeScope="" ma:versionID="7ef3cf9c64565c3298d8f5a806b37abf">
  <xsd:schema xmlns:xsd="http://www.w3.org/2001/XMLSchema" xmlns:xs="http://www.w3.org/2001/XMLSchema" xmlns:p="http://schemas.microsoft.com/office/2006/metadata/properties" xmlns:ns2="2ce3ef8a-6422-4f30-a28b-b1df238c3260" xmlns:ns3="035046a3-0870-4de8-a2b6-ab45b5587666" targetNamespace="http://schemas.microsoft.com/office/2006/metadata/properties" ma:root="true" ma:fieldsID="bb4839265f080823ce5eb91ac8e80d9e" ns2:_="" ns3:_="">
    <xsd:import namespace="2ce3ef8a-6422-4f30-a28b-b1df238c3260"/>
    <xsd:import namespace="035046a3-0870-4de8-a2b6-ab45b55876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e3ef8a-6422-4f30-a28b-b1df238c32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5046a3-0870-4de8-a2b6-ab45b558766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b9d5b7ef-b3c7-4241-8c89-08974cb433eb}" ma:internalName="TaxCatchAll" ma:showField="CatchAllData" ma:web="035046a3-0870-4de8-a2b6-ab45b55876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ce3ef8a-6422-4f30-a28b-b1df238c3260">
      <Terms xmlns="http://schemas.microsoft.com/office/infopath/2007/PartnerControls"/>
    </lcf76f155ced4ddcb4097134ff3c332f>
    <TaxCatchAll xmlns="035046a3-0870-4de8-a2b6-ab45b558766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AFE7755-51B8-4F66-8E88-D69B5305EA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e3ef8a-6422-4f30-a28b-b1df238c3260"/>
    <ds:schemaRef ds:uri="035046a3-0870-4de8-a2b6-ab45b55876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BB7043-6F38-44B6-8527-5D91AD503A81}">
  <ds:schemaRefs>
    <ds:schemaRef ds:uri="http://purl.org/dc/dcmitype/"/>
    <ds:schemaRef ds:uri="http://purl.org/dc/elements/1.1/"/>
    <ds:schemaRef ds:uri="2ce3ef8a-6422-4f30-a28b-b1df238c3260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035046a3-0870-4de8-a2b6-ab45b5587666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29AA38F3-9119-4E27-8A71-2791716961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251</Words>
  <Application>Microsoft Office PowerPoint</Application>
  <PresentationFormat>On-screen Show (16:9)</PresentationFormat>
  <Paragraphs>63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Franklin Gothic Book</vt:lpstr>
      <vt:lpstr>Arial</vt:lpstr>
      <vt:lpstr>Courier New</vt:lpstr>
      <vt:lpstr>Franklin Gothic</vt:lpstr>
      <vt:lpstr>SDS UVA Slide Deck</vt:lpstr>
      <vt:lpstr>DS 2003: Communicating with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Specific R Packages We Will Cover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 2003: Communicating with Data</dc:title>
  <cp:lastModifiedBy>Corliss, Bruce A (bac7wj)</cp:lastModifiedBy>
  <cp:revision>13</cp:revision>
  <dcterms:modified xsi:type="dcterms:W3CDTF">2023-01-17T20:03:41Z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0x0101001C7525B72C34C84EA90022EE591DCF03</vt:lpwstr>
  </property>
</Properties>
</file>